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64" r:id="rId3"/>
    <p:sldId id="265" r:id="rId4"/>
    <p:sldId id="266" r:id="rId5"/>
    <p:sldId id="267" r:id="rId6"/>
    <p:sldId id="271" r:id="rId7"/>
    <p:sldId id="268" r:id="rId8"/>
    <p:sldId id="272" r:id="rId9"/>
    <p:sldId id="273" r:id="rId10"/>
    <p:sldId id="274" r:id="rId11"/>
    <p:sldId id="275" r:id="rId12"/>
    <p:sldId id="276" r:id="rId13"/>
    <p:sldId id="277" r:id="rId1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944" y="-4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D4E4-B719-4BB9-9C0E-13C637BA81EF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73A29-7222-45B6-9733-D97EB88B5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0239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173A29-7222-45B6-9733-D97EB88B5E0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4841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2442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0550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5749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2895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871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6455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6720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733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8310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779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5637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A58965-2CFA-4A0F-BF3E-69618AB26280}" type="datetimeFigureOut">
              <a:rPr lang="pt-BR" smtClean="0"/>
              <a:t>14/09/2017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C5D6F-9355-448B-BC71-2125C33C8A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586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Reações Químicas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203848" y="5445224"/>
            <a:ext cx="6400800" cy="1752600"/>
          </a:xfrm>
        </p:spPr>
        <p:txBody>
          <a:bodyPr/>
          <a:lstStyle/>
          <a:p>
            <a:r>
              <a:rPr lang="pt-BR" dirty="0" smtClean="0">
                <a:solidFill>
                  <a:schemeClr val="tx1"/>
                </a:solidFill>
              </a:rPr>
              <a:t>Pedro César Soares de Freitas</a:t>
            </a:r>
          </a:p>
          <a:p>
            <a:r>
              <a:rPr lang="pt-BR" dirty="0" smtClean="0">
                <a:solidFill>
                  <a:schemeClr val="tx1"/>
                </a:solidFill>
              </a:rPr>
              <a:t>freitaspedrocesar@gmail.com</a:t>
            </a: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277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Lei de Proust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Nas reações químicas, reagentes e produtos mantem uma proporção fixa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212976"/>
            <a:ext cx="5109158" cy="229912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tângulo 3"/>
          <p:cNvSpPr/>
          <p:nvPr/>
        </p:nvSpPr>
        <p:spPr>
          <a:xfrm>
            <a:off x="5148064" y="4941168"/>
            <a:ext cx="2084822" cy="570929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188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0"/>
            <a:ext cx="8044325" cy="6722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tângulo 3"/>
          <p:cNvSpPr/>
          <p:nvPr/>
        </p:nvSpPr>
        <p:spPr>
          <a:xfrm>
            <a:off x="467544" y="4725144"/>
            <a:ext cx="8044325" cy="5040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557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17" b="17320"/>
          <a:stretch/>
        </p:blipFill>
        <p:spPr bwMode="auto">
          <a:xfrm>
            <a:off x="1187624" y="0"/>
            <a:ext cx="6957853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tângulo 4"/>
          <p:cNvSpPr/>
          <p:nvPr/>
        </p:nvSpPr>
        <p:spPr>
          <a:xfrm>
            <a:off x="1081742" y="3176972"/>
            <a:ext cx="6957853" cy="5040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1081742" y="4725144"/>
            <a:ext cx="7063736" cy="5040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33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730963" y="-960223"/>
            <a:ext cx="5656659" cy="89624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tângulo 4"/>
          <p:cNvSpPr/>
          <p:nvPr/>
        </p:nvSpPr>
        <p:spPr>
          <a:xfrm>
            <a:off x="78042" y="5248994"/>
            <a:ext cx="8962499" cy="5040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0041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9552" y="-171400"/>
            <a:ext cx="8229600" cy="1143000"/>
          </a:xfrm>
        </p:spPr>
        <p:txBody>
          <a:bodyPr/>
          <a:lstStyle/>
          <a:p>
            <a:r>
              <a:rPr lang="pt-BR" dirty="0" smtClean="0"/>
              <a:t>Equações Químicas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908720"/>
            <a:ext cx="8229600" cy="4525963"/>
          </a:xfrm>
        </p:spPr>
        <p:txBody>
          <a:bodyPr/>
          <a:lstStyle/>
          <a:p>
            <a:r>
              <a:rPr lang="pt-BR" dirty="0" smtClean="0"/>
              <a:t>Representação das reações químicas</a:t>
            </a:r>
          </a:p>
          <a:p>
            <a:endParaRPr lang="pt-BR" dirty="0"/>
          </a:p>
          <a:p>
            <a:r>
              <a:rPr lang="pt-BR" dirty="0" smtClean="0"/>
              <a:t>Evidenciam os participantes de uma reação, e o que ocorreu com eles</a:t>
            </a:r>
            <a:endParaRPr lang="pt-BR" dirty="0"/>
          </a:p>
        </p:txBody>
      </p:sp>
      <p:pic>
        <p:nvPicPr>
          <p:cNvPr id="4098" name="Picture 2" descr="Image result for reagentes e produto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06" y="3212976"/>
            <a:ext cx="6943725" cy="13811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exemplos reações química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5085184"/>
            <a:ext cx="5789946" cy="15957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160684" y="4869160"/>
            <a:ext cx="219624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3600" b="1" dirty="0" smtClean="0"/>
              <a:t>Exemplos</a:t>
            </a:r>
            <a:r>
              <a:rPr lang="pt-BR" dirty="0" smtClean="0"/>
              <a:t>:</a:t>
            </a:r>
            <a:endParaRPr lang="pt-BR" sz="1050" dirty="0"/>
          </a:p>
        </p:txBody>
      </p:sp>
    </p:spTree>
    <p:extLst>
      <p:ext uri="{BB962C8B-B14F-4D97-AF65-F5344CB8AC3E}">
        <p14:creationId xmlns:p14="http://schemas.microsoft.com/office/powerpoint/2010/main" val="376092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Classificação das Reações Químicas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Quanto à energia dos participantes</a:t>
            </a:r>
          </a:p>
          <a:p>
            <a:endParaRPr lang="pt-BR" dirty="0"/>
          </a:p>
          <a:p>
            <a:pPr>
              <a:buFontTx/>
              <a:buChar char="-"/>
            </a:pPr>
            <a:r>
              <a:rPr lang="pt-BR" b="1" dirty="0" smtClean="0">
                <a:solidFill>
                  <a:srgbClr val="0070C0"/>
                </a:solidFill>
              </a:rPr>
              <a:t>Endotérmica</a:t>
            </a:r>
            <a:r>
              <a:rPr lang="pt-BR" dirty="0" smtClean="0"/>
              <a:t>: ocorrem com absorção de energia. </a:t>
            </a:r>
            <a:r>
              <a:rPr lang="pt-BR" dirty="0" err="1" smtClean="0"/>
              <a:t>Ex</a:t>
            </a:r>
            <a:r>
              <a:rPr lang="pt-BR" dirty="0" smtClean="0"/>
              <a:t>: Fotossíntese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b="1" dirty="0" smtClean="0">
                <a:solidFill>
                  <a:srgbClr val="FF0000"/>
                </a:solidFill>
              </a:rPr>
              <a:t>Exotérmica</a:t>
            </a:r>
            <a:r>
              <a:rPr lang="pt-BR" dirty="0" smtClean="0"/>
              <a:t>: ocorrem com liberação de energia. </a:t>
            </a:r>
            <a:r>
              <a:rPr lang="pt-BR" dirty="0" err="1" smtClean="0"/>
              <a:t>Ex</a:t>
            </a:r>
            <a:r>
              <a:rPr lang="pt-BR" dirty="0" smtClean="0"/>
              <a:t>: queima de combustível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87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1055" y="-20782"/>
            <a:ext cx="8229600" cy="6878782"/>
          </a:xfrm>
        </p:spPr>
        <p:txBody>
          <a:bodyPr>
            <a:normAutofit/>
          </a:bodyPr>
          <a:lstStyle/>
          <a:p>
            <a:r>
              <a:rPr lang="pt-BR" dirty="0" smtClean="0"/>
              <a:t>Quanto à natureza dos participantes:</a:t>
            </a:r>
          </a:p>
          <a:p>
            <a:endParaRPr lang="pt-BR" dirty="0"/>
          </a:p>
          <a:p>
            <a:pPr>
              <a:buFontTx/>
              <a:buChar char="-"/>
            </a:pPr>
            <a:r>
              <a:rPr lang="pt-BR" b="1" dirty="0" smtClean="0"/>
              <a:t>Síntese ou Adição</a:t>
            </a:r>
            <a:r>
              <a:rPr lang="pt-BR" dirty="0" smtClean="0"/>
              <a:t>: formação de um único produto composto a partir de dois reagentes</a:t>
            </a:r>
          </a:p>
          <a:p>
            <a:pPr>
              <a:buFontTx/>
              <a:buChar char="-"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b="1" dirty="0" smtClean="0"/>
              <a:t>Análise ou decomposição</a:t>
            </a:r>
            <a:r>
              <a:rPr lang="pt-BR" dirty="0" smtClean="0"/>
              <a:t>: formação de vários produtos a partir de somente um reagente composto</a:t>
            </a:r>
          </a:p>
        </p:txBody>
      </p:sp>
      <p:pic>
        <p:nvPicPr>
          <p:cNvPr id="5122" name="Picture 2" descr="Image result for reação química sinte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492896"/>
            <a:ext cx="4158655" cy="12098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reação química análise exemplo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588" b="78289"/>
          <a:stretch/>
        </p:blipFill>
        <p:spPr bwMode="auto">
          <a:xfrm>
            <a:off x="2734174" y="5517232"/>
            <a:ext cx="3513825" cy="9074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54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9552" y="0"/>
            <a:ext cx="8229600" cy="6741368"/>
          </a:xfrm>
        </p:spPr>
        <p:txBody>
          <a:bodyPr/>
          <a:lstStyle/>
          <a:p>
            <a:pPr>
              <a:buFontTx/>
              <a:buChar char="-"/>
            </a:pPr>
            <a:r>
              <a:rPr lang="pt-BR" b="1" dirty="0" smtClean="0"/>
              <a:t>Simples Troca ou Substituição</a:t>
            </a:r>
            <a:r>
              <a:rPr lang="pt-BR" dirty="0" smtClean="0"/>
              <a:t>: ocorre entre uma substância simples e outra composta. A substância simples troca de lugar com um dos elementos da composta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b="1" dirty="0" smtClean="0"/>
              <a:t>Dupla troca ou permutação</a:t>
            </a:r>
            <a:r>
              <a:rPr lang="pt-BR" dirty="0" smtClean="0"/>
              <a:t>: ocorre entre duas substâncias compostas. Trocam átomos de elementos entre si, formando novas substâncias compostas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2204864"/>
            <a:ext cx="3766914" cy="10320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6148" name="Picture 4" descr="Image result for dupla troc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65" b="87755"/>
          <a:stretch/>
        </p:blipFill>
        <p:spPr bwMode="auto">
          <a:xfrm>
            <a:off x="474760" y="5971029"/>
            <a:ext cx="8072961" cy="8423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038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1810"/>
            <a:ext cx="6120680" cy="68817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1907704" y="5805264"/>
            <a:ext cx="2016224" cy="34634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791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77091" y="228600"/>
            <a:ext cx="8229600" cy="4525963"/>
          </a:xfrm>
        </p:spPr>
        <p:txBody>
          <a:bodyPr/>
          <a:lstStyle/>
          <a:p>
            <a:r>
              <a:rPr lang="pt-BR" dirty="0" smtClean="0"/>
              <a:t>A velocidade das reações pode ser influenciada por:</a:t>
            </a:r>
          </a:p>
          <a:p>
            <a:endParaRPr lang="pt-BR" dirty="0"/>
          </a:p>
          <a:p>
            <a:pPr>
              <a:buFontTx/>
              <a:buChar char="-"/>
            </a:pPr>
            <a:r>
              <a:rPr lang="pt-BR" b="1" dirty="0" smtClean="0"/>
              <a:t>Temperatura</a:t>
            </a:r>
          </a:p>
          <a:p>
            <a:pPr>
              <a:buFontTx/>
              <a:buChar char="-"/>
            </a:pPr>
            <a:r>
              <a:rPr lang="pt-BR" b="1" dirty="0" smtClean="0"/>
              <a:t>Pressão</a:t>
            </a:r>
          </a:p>
          <a:p>
            <a:pPr>
              <a:buFontTx/>
              <a:buChar char="-"/>
            </a:pPr>
            <a:r>
              <a:rPr lang="pt-BR" b="1" dirty="0" smtClean="0"/>
              <a:t>Catalisadores</a:t>
            </a:r>
          </a:p>
          <a:p>
            <a:pPr>
              <a:buFontTx/>
              <a:buChar char="-"/>
            </a:pPr>
            <a:r>
              <a:rPr lang="pt-BR" b="1" dirty="0" smtClean="0"/>
              <a:t>Superfície de contato</a:t>
            </a:r>
            <a:endParaRPr lang="pt-BR" b="1" dirty="0"/>
          </a:p>
        </p:txBody>
      </p:sp>
      <p:pic>
        <p:nvPicPr>
          <p:cNvPr id="10242" name="Picture 2" descr="Image result for massa de pizz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268760"/>
            <a:ext cx="4392488" cy="29283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Image result for agua oxigenada reaçã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88" y="5423867"/>
            <a:ext cx="8731424" cy="9953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838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Balanceamento de Reações Químicas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“ </a:t>
            </a:r>
            <a:r>
              <a:rPr lang="pt-BR" i="1" dirty="0" smtClean="0"/>
              <a:t>Na natureza nada se cria, nada se perde, tudo se transforma</a:t>
            </a:r>
            <a:r>
              <a:rPr lang="pt-BR" dirty="0" smtClean="0"/>
              <a:t>”</a:t>
            </a:r>
            <a:endParaRPr lang="pt-BR" dirty="0"/>
          </a:p>
          <a:p>
            <a:pPr marL="0" indent="0">
              <a:buNone/>
            </a:pPr>
            <a:r>
              <a:rPr lang="pt-BR" dirty="0" smtClean="0"/>
              <a:t>Antoine Lavoisier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 smtClean="0"/>
              <a:t>Átomos e moléculas não podem surgir nem desaparecer nas reações químicas</a:t>
            </a:r>
            <a:endParaRPr lang="pt-BR" dirty="0"/>
          </a:p>
        </p:txBody>
      </p:sp>
      <p:pic>
        <p:nvPicPr>
          <p:cNvPr id="4" name="Picture 4" descr="Image result for exemplos reações química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529" y="5013176"/>
            <a:ext cx="5789946" cy="15957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793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Conservação da Massa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Em reações químicas, a soma das massas dos reagentes deve ser igual a soma das massas dos produtos</a:t>
            </a:r>
          </a:p>
          <a:p>
            <a:endParaRPr lang="pt-B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133" y="3460545"/>
            <a:ext cx="4772025" cy="26003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166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230</Words>
  <Application>Microsoft Office PowerPoint</Application>
  <PresentationFormat>Apresentação na tela (4:3)</PresentationFormat>
  <Paragraphs>42</Paragraphs>
  <Slides>13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4" baseType="lpstr">
      <vt:lpstr>Tema do Office</vt:lpstr>
      <vt:lpstr>Reações Químicas</vt:lpstr>
      <vt:lpstr>Equações Químicas</vt:lpstr>
      <vt:lpstr>Classificação das Reações Químicas</vt:lpstr>
      <vt:lpstr>Apresentação do PowerPoint</vt:lpstr>
      <vt:lpstr>Apresentação do PowerPoint</vt:lpstr>
      <vt:lpstr>Apresentação do PowerPoint</vt:lpstr>
      <vt:lpstr>Apresentação do PowerPoint</vt:lpstr>
      <vt:lpstr>Balanceamento de Reações Químicas</vt:lpstr>
      <vt:lpstr>Conservação da Massa</vt:lpstr>
      <vt:lpstr>Lei de Proust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</dc:creator>
  <cp:lastModifiedBy>Pedro</cp:lastModifiedBy>
  <cp:revision>24</cp:revision>
  <dcterms:created xsi:type="dcterms:W3CDTF">2017-03-09T02:36:48Z</dcterms:created>
  <dcterms:modified xsi:type="dcterms:W3CDTF">2017-09-14T17:53:39Z</dcterms:modified>
</cp:coreProperties>
</file>

<file path=docProps/thumbnail.jpeg>
</file>